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259" r:id="rId3"/>
    <p:sldId id="304" r:id="rId4"/>
    <p:sldId id="303" r:id="rId5"/>
    <p:sldId id="287" r:id="rId6"/>
    <p:sldId id="288" r:id="rId7"/>
    <p:sldId id="306" r:id="rId8"/>
    <p:sldId id="290" r:id="rId9"/>
    <p:sldId id="307" r:id="rId10"/>
    <p:sldId id="291" r:id="rId11"/>
    <p:sldId id="292" r:id="rId12"/>
    <p:sldId id="294" r:id="rId13"/>
    <p:sldId id="296" r:id="rId14"/>
    <p:sldId id="297" r:id="rId15"/>
    <p:sldId id="298" r:id="rId16"/>
    <p:sldId id="299" r:id="rId17"/>
    <p:sldId id="300" r:id="rId18"/>
    <p:sldId id="301" r:id="rId19"/>
    <p:sldId id="305" r:id="rId20"/>
    <p:sldId id="302" r:id="rId21"/>
    <p:sldId id="27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ED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83977" autoAdjust="0"/>
  </p:normalViewPr>
  <p:slideViewPr>
    <p:cSldViewPr>
      <p:cViewPr varScale="1">
        <p:scale>
          <a:sx n="61" d="100"/>
          <a:sy n="61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4B976B-FF84-4218-B576-4E27209B1EAB}" type="datetimeFigureOut">
              <a:rPr lang="en-US"/>
              <a:pPr>
                <a:defRPr/>
              </a:pPr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EB9B22-37A2-4ABB-BCDE-BACF8C7BA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274148-D64E-45C8-821E-1B6D8EF9C013}" type="datetimeFigureOut">
              <a:rPr lang="en-US"/>
              <a:pPr>
                <a:defRPr/>
              </a:pPr>
              <a:t>5/6/2015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9B1DE3-CE4B-47A0-8ED8-D8897F1DEA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8ED16E-F6D6-4BA1-B6AD-0D8CD7CE9C5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This is also a different design of bullet points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0EDED-A3E7-49D7-BA3D-CAD915DF4B4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/>
              <a:t>Microsoft </a:t>
            </a:r>
            <a:r>
              <a:rPr lang="en-US" altLang="en-US" b="1" dirty="0" smtClean="0"/>
              <a:t>Engineering Excellence</a:t>
            </a:r>
            <a:endParaRPr lang="en-US" altLang="en-US" dirty="0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/>
              <a:t>Microsoft Confidential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A91EC-0BBB-4CB1-BFD8-12AEB8E4181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 smtClean="0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45085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7975" y="4130675"/>
            <a:ext cx="6261100" cy="455453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CE988-8FDB-4111-97DE-08298437952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D2B0EE-EECA-481E-86C9-EC66F1CB95A6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89EBB3-F04B-4938-819A-D6F1ECB875AE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5020E-8D9E-4AA9-8E7A-6F39B51E342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D284EE-5273-40C7-AD7A-E8F94A33053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5A10F-AC55-46DA-BBFB-DB35D6A8881D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r>
              <a:rPr lang="en-GB" dirty="0" smtClean="0"/>
              <a:t>-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9ECB11-41B9-4134-B77D-C832B5DA714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F2858A-8187-4E6B-AA54-4C6EBC4F0FF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3721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738" y="5949950"/>
            <a:ext cx="38258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3995738" y="6524625"/>
            <a:ext cx="48244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1" smtClean="0">
                <a:solidFill>
                  <a:srgbClr val="BFBFBF"/>
                </a:solidFill>
                <a:latin typeface="Candara" pitchFamily="34" charset="0"/>
              </a:rPr>
              <a:t>ENHANCING SAI’s CONTRIBUTION IN THE GOVERNANCE OF EXTRACTIVE INDUSTRIES</a:t>
            </a:r>
            <a:endParaRPr lang="en-GB" altLang="en-US" sz="1000" b="1" smtClean="0">
              <a:solidFill>
                <a:srgbClr val="BFBFBF"/>
              </a:solidFill>
              <a:latin typeface="Candar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052CC-E83E-4366-8245-70C3B6AD077A}" type="datetimeFigureOut">
              <a:rPr lang="en-US"/>
              <a:pPr>
                <a:defRPr/>
              </a:pPr>
              <a:t>5/6/2015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3AC3DE-C1D6-4EF7-834A-16600AF44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1725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6021388"/>
            <a:ext cx="38242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3048000"/>
            <a:ext cx="4343400" cy="1362075"/>
          </a:xfrm>
        </p:spPr>
        <p:txBody>
          <a:bodyPr anchor="b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0825" y="61658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D00D-076B-4A4E-AC90-10DA1BA40CC7}" type="datetimeFigureOut">
              <a:rPr lang="en-US"/>
              <a:pPr>
                <a:defRPr/>
              </a:pPr>
              <a:t>5/6/2015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3D7996-C3D0-41E4-8551-13ACE2E51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0B6E7-C9F0-45D7-A0F9-76F3EB18CA9C}" type="datetimeFigureOut">
              <a:rPr lang="en-US"/>
              <a:pPr>
                <a:defRPr/>
              </a:pPr>
              <a:t>5/6/2015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B69109-3842-482F-B59A-8F31EA74FC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416914-ABA2-497B-8E7A-44FD230041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B580-7512-4610-A3EF-E104BD61720B}" type="datetimeFigureOut">
              <a:rPr lang="en-US"/>
              <a:pPr>
                <a:defRPr/>
              </a:pPr>
              <a:t>5/6/2015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EBB2C0-04E3-44F6-88FA-DD19FAA392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3CC5E8-032C-4CA5-B0D7-1D455A0EB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274638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1600200"/>
            <a:ext cx="807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291F34-C3E9-4A2E-8D89-181DED2075EA}" type="datetimeFigureOut">
              <a:rPr lang="en-US"/>
              <a:pPr>
                <a:defRPr/>
              </a:pPr>
              <a:t>5/6/2015</a:t>
            </a:fld>
            <a:endParaRPr lang="en-US" dirty="0"/>
          </a:p>
        </p:txBody>
      </p:sp>
      <p:pic>
        <p:nvPicPr>
          <p:cNvPr id="1029" name="Picture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52400" y="-109538"/>
            <a:ext cx="819150" cy="708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8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48263" y="6197600"/>
            <a:ext cx="382428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87450" y="1341438"/>
            <a:ext cx="7583488" cy="24145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/>
              <a:t>Working Group on Extractive Industries  terms of reference (</a:t>
            </a:r>
            <a:r>
              <a:rPr dirty="0" err="1" smtClean="0"/>
              <a:t>wgei</a:t>
            </a:r>
            <a:r>
              <a:rPr dirty="0" smtClean="0"/>
              <a:t>)</a:t>
            </a:r>
            <a:endParaRPr dirty="0"/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038600"/>
            <a:ext cx="4772025" cy="990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en-US" sz="2400" dirty="0" err="1" smtClean="0">
                <a:latin typeface="Calibri" pitchFamily="34" charset="0"/>
              </a:rPr>
              <a:t>Keto</a:t>
            </a:r>
            <a:r>
              <a:rPr lang="en-US" altLang="en-US" sz="2400" dirty="0" smtClean="0">
                <a:latin typeface="Calibri" pitchFamily="34" charset="0"/>
              </a:rPr>
              <a:t> </a:t>
            </a:r>
            <a:r>
              <a:rPr lang="en-US" altLang="en-US" sz="2400" dirty="0" err="1" smtClean="0">
                <a:latin typeface="Calibri" pitchFamily="34" charset="0"/>
              </a:rPr>
              <a:t>Nyapendi</a:t>
            </a:r>
            <a:r>
              <a:rPr lang="en-US" altLang="en-US" sz="2400" dirty="0" smtClean="0">
                <a:latin typeface="Calibri" pitchFamily="34" charset="0"/>
              </a:rPr>
              <a:t> </a:t>
            </a:r>
            <a:r>
              <a:rPr lang="en-US" altLang="en-US" sz="2400" dirty="0" err="1" smtClean="0">
                <a:latin typeface="Calibri" pitchFamily="34" charset="0"/>
              </a:rPr>
              <a:t>Kayemba</a:t>
            </a:r>
            <a:endParaRPr lang="en-US" altLang="en-US" sz="2400" dirty="0" smtClean="0">
              <a:latin typeface="Calibri" pitchFamily="34" charset="0"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latin typeface="Calibri" pitchFamily="34" charset="0"/>
              </a:rPr>
              <a:t>Assistant Auditor General –SAI Uganda</a:t>
            </a:r>
          </a:p>
          <a:p>
            <a:pPr eaLnBrk="1" hangingPunct="1">
              <a:defRPr/>
            </a:pPr>
            <a:r>
              <a:rPr lang="en-US" altLang="en-US" sz="2400" dirty="0" smtClean="0">
                <a:latin typeface="Calibri" pitchFamily="34" charset="0"/>
              </a:rPr>
              <a:t>24</a:t>
            </a:r>
            <a:r>
              <a:rPr lang="en-US" altLang="en-US" sz="2400" baseline="30000" dirty="0" smtClean="0">
                <a:latin typeface="Calibri" pitchFamily="34" charset="0"/>
              </a:rPr>
              <a:t>th</a:t>
            </a:r>
            <a:r>
              <a:rPr lang="en-US" altLang="en-US" sz="2400" dirty="0" smtClean="0">
                <a:latin typeface="Calibri" pitchFamily="34" charset="0"/>
              </a:rPr>
              <a:t> August 2014</a:t>
            </a:r>
          </a:p>
          <a:p>
            <a:pPr eaLnBrk="1" hangingPunct="1">
              <a:defRPr/>
            </a:pPr>
            <a:endParaRPr lang="en-US" altLang="en-US" sz="2400" dirty="0" smtClean="0">
              <a:latin typeface="Calibri" pitchFamily="34" charset="0"/>
            </a:endParaRP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89613"/>
            <a:ext cx="142557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smtClean="0"/>
              <a:t>Objectives Cont</a:t>
            </a:r>
            <a:r>
              <a:rPr lang="en-GB" altLang="en-US" smtClean="0"/>
              <a:t>….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</p:nvPr>
        </p:nvGraphicFramePr>
        <p:xfrm>
          <a:off x="762000" y="1371600"/>
          <a:ext cx="8382000" cy="414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541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OBJECTIVE 5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OUTPUT 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Indicators</a:t>
                      </a:r>
                      <a:r>
                        <a:rPr lang="en-US" sz="2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97273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engage stakeholders </a:t>
                      </a:r>
                      <a:r>
                        <a:rPr lang="en-GB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audit </a:t>
                      </a: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related issues and developments in EI </a:t>
                      </a: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Forum for sharing knowledge and products outside the (Working Group) WG.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Participation in Local, regional and global working initiatives (collaborative audits etc.) </a:t>
                      </a:r>
                    </a:p>
                  </a:txBody>
                  <a:tcPr marL="68580" marR="68580" marT="0" marB="0"/>
                </a:tc>
              </a:tr>
              <a:tr h="16256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functioning website-based platform for sharing information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25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0575"/>
            <a:ext cx="15795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>
                <a:solidFill>
                  <a:prstClr val="black"/>
                </a:solidFill>
              </a:rPr>
              <a:t>WGEI Chair Responsibilities</a:t>
            </a:r>
            <a:r>
              <a:rPr>
                <a:solidFill>
                  <a:prstClr val="black"/>
                </a:solidFill>
              </a:rPr>
              <a:t> </a:t>
            </a:r>
            <a:br>
              <a:rPr>
                <a:solidFill>
                  <a:prstClr val="black"/>
                </a:solidFill>
              </a:rPr>
            </a:br>
            <a:endParaRPr lang="en-GB"/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7989888" cy="48577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GB" altLang="en-US" sz="2800" smtClean="0">
                <a:solidFill>
                  <a:srgbClr val="000000"/>
                </a:solidFill>
              </a:rPr>
              <a:t>Coordinate and supervise the progress of the Working Group’s activities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altLang="en-US" sz="2800" smtClean="0">
                <a:solidFill>
                  <a:srgbClr val="000000"/>
                </a:solidFill>
              </a:rPr>
              <a:t>Facilitate the exchange of information, both internally and externally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altLang="en-US" sz="2800" smtClean="0">
                <a:solidFill>
                  <a:srgbClr val="000000"/>
                </a:solidFill>
              </a:rPr>
              <a:t>Coordinate work with other INTOSAI bodies to avoid overlaps of activities on matters of common interest.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GB" altLang="en-US" sz="2800" smtClean="0">
                <a:solidFill>
                  <a:srgbClr val="000000"/>
                </a:solidFill>
              </a:rPr>
              <a:t>Participate in INTOSAI Knowledge Sharing Committee meetings</a:t>
            </a:r>
          </a:p>
          <a:p>
            <a:pPr marL="0" indent="0" eaLnBrk="1" hangingPunct="1">
              <a:buFont typeface="Arial" pitchFamily="34" charset="0"/>
              <a:buNone/>
            </a:pPr>
            <a:endParaRPr lang="en-GB" altLang="en-US" smtClean="0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67400"/>
            <a:ext cx="1576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/>
              <a:t/>
            </a:r>
            <a:br>
              <a:rPr lang="en-GB" b="1"/>
            </a:br>
            <a:r>
              <a:rPr lang="en-GB" b="1"/>
              <a:t>Membership </a:t>
            </a:r>
            <a:r>
              <a:rPr lang="en-GB" b="1" u="sng"/>
              <a:t/>
            </a:r>
            <a:br>
              <a:rPr lang="en-GB" b="1" u="sng"/>
            </a:b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1600200"/>
            <a:ext cx="8375650" cy="4565650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dirty="0" smtClean="0"/>
              <a:t>WGEI </a:t>
            </a:r>
            <a:r>
              <a:rPr lang="en-GB" sz="2800" dirty="0"/>
              <a:t>is based on open and voluntary membership and it so far has;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GB" sz="2800" dirty="0"/>
              <a:t> 30 Member SAIs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2 Observers </a:t>
            </a:r>
            <a:r>
              <a:rPr lang="en-US" sz="2800" dirty="0"/>
              <a:t>(IDI, AFROSAI)</a:t>
            </a:r>
            <a:endParaRPr lang="en-GB" sz="2800" dirty="0"/>
          </a:p>
          <a:p>
            <a:pPr marL="971550" lvl="1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/>
              <a:t>The Working group is still open for membership to all SAIs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7400"/>
            <a:ext cx="1576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 </a:t>
            </a:r>
            <a:r>
              <a:rPr b="1" smtClean="0"/>
              <a:t>WGEI </a:t>
            </a:r>
            <a:r>
              <a:rPr b="1"/>
              <a:t>meetings </a:t>
            </a:r>
            <a:r>
              <a:rPr lang="en-GB" b="1" u="sng"/>
              <a:t/>
            </a:r>
            <a:br>
              <a:rPr lang="en-GB" b="1" u="sng"/>
            </a:b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25538"/>
            <a:ext cx="8207375" cy="5000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000" dirty="0" smtClean="0"/>
              <a:t>Meetings </a:t>
            </a:r>
            <a:r>
              <a:rPr lang="en-GB" sz="3000" dirty="0"/>
              <a:t>will be conducted in accordance with the INTOSAI </a:t>
            </a:r>
            <a:r>
              <a:rPr lang="en-GB" sz="3000" dirty="0" smtClean="0"/>
              <a:t>Rules </a:t>
            </a:r>
            <a:r>
              <a:rPr lang="en-GB" sz="3000" dirty="0"/>
              <a:t>of Procedure</a:t>
            </a:r>
            <a:endParaRPr lang="en-US" sz="30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000" dirty="0"/>
              <a:t>All issues will be approved by consensus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000" dirty="0"/>
              <a:t>Hosting of Working Group meetings will be made in consultation with the Chair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000" dirty="0"/>
              <a:t>meeting minutes shall be the responsibility of the host SAI, unless other members offer to prepare them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000" dirty="0"/>
              <a:t>Chair will encourage and promote the use of electronic forums as alternatives to physical meetings.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7400"/>
            <a:ext cx="1576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b="1" smtClean="0"/>
              <a:t>Activity Plan</a:t>
            </a:r>
            <a:endParaRPr lang="en-GB" alt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81343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Working Group will adopt yearly activity plans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The Chair will draft and present the Activity Plan to the members for approval at the Working Group's Annual Meeting or equivalent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The operational responsibilities for the Working Group proposed activities rest with the Secretariat, unless responsibility for activities is assumed by one or more members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0575"/>
            <a:ext cx="15795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b="1" smtClean="0"/>
              <a:t>Language</a:t>
            </a:r>
            <a:r>
              <a:rPr altLang="en-US" smtClean="0"/>
              <a:t> 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813435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The proposed language for the working group meetings will be</a:t>
            </a:r>
            <a:r>
              <a:rPr lang="en-GB" b="1" dirty="0"/>
              <a:t> </a:t>
            </a:r>
            <a:r>
              <a:rPr lang="en-GB" dirty="0"/>
              <a:t>English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Working Group outputs will be made in all official INTOSAI languages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It is proposed that the cost of translation be borne by the host of the meeting;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Otherwise the Chair calls for support in this regard.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5854700"/>
            <a:ext cx="15795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Working group steering committee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96975"/>
            <a:ext cx="7989888" cy="49688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300" dirty="0"/>
              <a:t>There will be a Working Group steering Committee composed of 5 members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300" dirty="0"/>
              <a:t>They will </a:t>
            </a:r>
            <a:r>
              <a:rPr lang="en-GB" sz="3300" dirty="0"/>
              <a:t>nominated by the chair and approved by the Working Group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300" dirty="0"/>
              <a:t>The Steering committee will be headed by the Chair to support the chair in supervision and coordination of working group activities.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3300" dirty="0"/>
              <a:t>Their terms of </a:t>
            </a:r>
            <a:r>
              <a:rPr lang="en-GB" sz="3300" dirty="0"/>
              <a:t>office will coincide with the term of office of the Working Group </a:t>
            </a:r>
            <a:r>
              <a:rPr lang="en-GB" sz="3300" dirty="0" smtClean="0"/>
              <a:t>Chair</a:t>
            </a:r>
            <a:r>
              <a:rPr lang="en-GB" sz="33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300" dirty="0"/>
              <a:t>Committee members shall exit on voluntary basis after informing the chair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300" dirty="0"/>
              <a:t>The committee meetings will be undertaken in consultation with the Chair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5870575"/>
            <a:ext cx="15795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b="1" smtClean="0"/>
              <a:t>Wgei Secretariat </a:t>
            </a:r>
            <a:endParaRPr lang="en-GB" alt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989888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The chair will set up a secretariat with adequate staff and experience to run the activities of the Working Group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dirty="0"/>
              <a:t>The role of the secretariat will be to support the chair in implementation of the Working Group activities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5878513"/>
            <a:ext cx="15795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993775"/>
          </a:xfrm>
        </p:spPr>
        <p:txBody>
          <a:bodyPr/>
          <a:lstStyle/>
          <a:p>
            <a:pPr eaLnBrk="1" hangingPunct="1"/>
            <a:r>
              <a:rPr altLang="en-US" b="1" smtClean="0"/>
              <a:t>Community of Practice </a:t>
            </a:r>
            <a:endParaRPr lang="en-GB" altLang="en-US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8207375" cy="4857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There </a:t>
            </a:r>
            <a:r>
              <a:rPr lang="en-US" dirty="0" smtClean="0"/>
              <a:t>is a need to have  community </a:t>
            </a:r>
            <a:r>
              <a:rPr lang="en-US" dirty="0"/>
              <a:t>of practice </a:t>
            </a:r>
            <a:r>
              <a:rPr lang="en-US" dirty="0" smtClean="0"/>
              <a:t>for INTOSAI members and other experts in </a:t>
            </a:r>
            <a:r>
              <a:rPr lang="en-US" dirty="0"/>
              <a:t>the extractive </a:t>
            </a:r>
            <a:r>
              <a:rPr lang="en-US" dirty="0" smtClean="0"/>
              <a:t>industries whose role shall be: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Collect and disseminate relevant information and research studies to the community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Respond to information needs of the community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Act as a resource center for EI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Mobilize resources for WGEI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smtClean="0"/>
              <a:t>Create a robust response information system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5849938"/>
            <a:ext cx="15795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b="1" smtClean="0"/>
              <a:t>Reporting </a:t>
            </a:r>
            <a:endParaRPr lang="en-GB" altLang="en-US" b="1" smtClean="0"/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820737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GB" altLang="en-US" smtClean="0"/>
              <a:t>WGEI Chair will report to the INTOSAI Knowledge Sharing Committee on the overall activities, initiatives and planned projects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b="1" smtClean="0"/>
              <a:t>What is Extractive Industries (EI)</a:t>
            </a:r>
            <a:endParaRPr lang="en-GB" altLang="en-US" b="1" smtClean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3988" cy="452596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GB" altLang="en-US" smtClean="0"/>
          </a:p>
          <a:p>
            <a:pPr marL="0" indent="0" eaLnBrk="1" hangingPunct="1">
              <a:buFont typeface="Arial" pitchFamily="34" charset="0"/>
              <a:buNone/>
            </a:pPr>
            <a:endParaRPr lang="en-GB" altLang="en-US" smtClean="0"/>
          </a:p>
          <a:p>
            <a:pPr marL="0" indent="0" algn="ctr" eaLnBrk="1" hangingPunct="1">
              <a:buFont typeface="Arial" pitchFamily="34" charset="0"/>
              <a:buNone/>
            </a:pPr>
            <a:r>
              <a:rPr lang="en-GB" altLang="en-US" smtClean="0"/>
              <a:t>For the purpose of this Working Group, the scope of the Extractive Industry will be limited to Oil, Gas and Mining.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5711825"/>
            <a:ext cx="152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971550" y="2565400"/>
            <a:ext cx="7943850" cy="2087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Questions and discussions ?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b="1"/>
              <a:t>Why Extractive Industries Working Group (WGEI)</a:t>
            </a:r>
            <a:endParaRPr lang="en-GB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813435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Studies have highlighted many </a:t>
            </a:r>
            <a:r>
              <a:rPr lang="en-GB" dirty="0"/>
              <a:t>challenges in auditing extractive industries which include</a:t>
            </a:r>
            <a:r>
              <a:rPr lang="en-GB" dirty="0" smtClean="0"/>
              <a:t>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 </a:t>
            </a:r>
            <a:r>
              <a:rPr lang="en-GB" dirty="0"/>
              <a:t>T</a:t>
            </a:r>
            <a:r>
              <a:rPr lang="en-GB" dirty="0" smtClean="0"/>
              <a:t>echnical </a:t>
            </a:r>
            <a:r>
              <a:rPr lang="en-GB" dirty="0"/>
              <a:t>complexity of the sector (lack of Knowledge of business processes</a:t>
            </a:r>
            <a:r>
              <a:rPr lang="en-GB" dirty="0" smtClean="0"/>
              <a:t>, </a:t>
            </a:r>
            <a:r>
              <a:rPr lang="en-GB" dirty="0"/>
              <a:t>the governance set up and associated risks), </a:t>
            </a:r>
            <a:endParaRPr lang="en-GB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dirty="0" smtClean="0"/>
              <a:t>The </a:t>
            </a:r>
            <a:r>
              <a:rPr lang="en-GB" dirty="0"/>
              <a:t>need for capacity building and retention of specialised </a:t>
            </a:r>
            <a:r>
              <a:rPr lang="en-GB" dirty="0" smtClean="0"/>
              <a:t>staff, and </a:t>
            </a:r>
            <a:r>
              <a:rPr lang="en-GB" dirty="0"/>
              <a:t>mandate limitations</a:t>
            </a:r>
            <a:r>
              <a:rPr lang="en-GB" dirty="0" smtClean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 SAIs’ desire for more </a:t>
            </a:r>
            <a:r>
              <a:rPr lang="en-US" dirty="0"/>
              <a:t>knowledge of the sector and a need to exchange </a:t>
            </a:r>
            <a:r>
              <a:rPr lang="en-US" dirty="0" smtClean="0"/>
              <a:t>experiences. </a:t>
            </a:r>
            <a:endParaRPr lang="en-GB" dirty="0"/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488"/>
            <a:ext cx="140335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388"/>
            <a:ext cx="8077200" cy="1143000"/>
          </a:xfrm>
        </p:spPr>
        <p:txBody>
          <a:bodyPr/>
          <a:lstStyle/>
          <a:p>
            <a:pPr eaLnBrk="1" hangingPunct="1"/>
            <a:r>
              <a:rPr altLang="en-US" b="1" smtClean="0"/>
              <a:t>WGEI TERMS OF REFERENCE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447800"/>
            <a:ext cx="7766050" cy="4525963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altLang="en-US" smtClean="0"/>
              <a:t>Goals 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mtClean="0"/>
          </a:p>
          <a:p>
            <a:pPr lvl="1" eaLnBrk="1" hangingPunct="1"/>
            <a:r>
              <a:rPr lang="en-GB" altLang="en-US" smtClean="0"/>
              <a:t>promote the audit of extractive industries within the INTOSAI community </a:t>
            </a:r>
          </a:p>
          <a:p>
            <a:pPr lvl="1" eaLnBrk="1" hangingPunct="1">
              <a:buFont typeface="Arial" pitchFamily="34" charset="0"/>
              <a:buNone/>
            </a:pPr>
            <a:endParaRPr lang="en-GB" altLang="en-US" smtClean="0"/>
          </a:p>
          <a:p>
            <a:pPr lvl="1" eaLnBrk="1" hangingPunct="1"/>
            <a:r>
              <a:rPr lang="en-GB" altLang="en-US" smtClean="0"/>
              <a:t>promote good governance and maximise societal benefit  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67400"/>
            <a:ext cx="1576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Callout 5"/>
          <p:cNvSpPr/>
          <p:nvPr/>
        </p:nvSpPr>
        <p:spPr>
          <a:xfrm>
            <a:off x="7086600" y="3048000"/>
            <a:ext cx="2057400" cy="612775"/>
          </a:xfrm>
          <a:prstGeom prst="wedgeEllipseCallout">
            <a:avLst>
              <a:gd name="adj1" fmla="val -34469"/>
              <a:gd name="adj2" fmla="val 69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/>
              <a:t>In order to 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 b="1" smtClean="0"/>
              <a:t>WGEI Objectives </a:t>
            </a:r>
            <a:endParaRPr lang="en-GB" altLang="en-US" b="1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066800"/>
            <a:ext cx="8353425" cy="5040313"/>
          </a:xfrm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7400"/>
            <a:ext cx="15763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715962"/>
          </a:xfrm>
        </p:spPr>
        <p:txBody>
          <a:bodyPr/>
          <a:lstStyle/>
          <a:p>
            <a:pPr eaLnBrk="1" hangingPunct="1"/>
            <a:r>
              <a:rPr altLang="en-US" smtClean="0"/>
              <a:t>Objectives cont….</a:t>
            </a:r>
            <a:endParaRPr lang="en-GB" alt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533400" y="990600"/>
          <a:ext cx="8610600" cy="5325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711"/>
                <a:gridCol w="3872089"/>
                <a:gridCol w="2844800"/>
              </a:tblGrid>
              <a:tr h="7692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Objective 2</a:t>
                      </a:r>
                      <a:endParaRPr lang="en-GB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Output </a:t>
                      </a:r>
                      <a:endParaRPr lang="en-GB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Indicator </a:t>
                      </a:r>
                      <a:endParaRPr lang="en-GB" sz="2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1402031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Promote transparency, accountability and value creation in the EI sector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Increased technical, political and legal knowledge (on openness, transparency, human rights and methodology).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Increased access to information in Extractive Industries </a:t>
                      </a:r>
                    </a:p>
                  </a:txBody>
                  <a:tcPr marL="68580" marR="68580" marT="0" marB="0"/>
                </a:tc>
              </a:tr>
              <a:tr h="14020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Forum for sharing knowledge and products outside the (Working Group) WG established.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 active community of practice</a:t>
                      </a:r>
                    </a:p>
                  </a:txBody>
                  <a:tcPr marL="68580" marR="68580" marT="0" marB="0"/>
                </a:tc>
              </a:tr>
              <a:tr h="15511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Increased</a:t>
                      </a:r>
                      <a:r>
                        <a:rPr lang="en-GB" sz="2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awareness</a:t>
                      </a:r>
                      <a:endParaRPr lang="en-GB" sz="20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Extractive Industries Transparency Initiative (EITI) subscriptions by Governments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84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61050"/>
            <a:ext cx="15795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609600"/>
          </a:xfrm>
        </p:spPr>
        <p:txBody>
          <a:bodyPr/>
          <a:lstStyle/>
          <a:p>
            <a:pPr eaLnBrk="1" hangingPunct="1"/>
            <a:r>
              <a:rPr altLang="en-US" smtClean="0"/>
              <a:t>Objectives Cont….</a:t>
            </a:r>
            <a:endParaRPr lang="en-GB" altLang="en-US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</p:nvPr>
        </p:nvGraphicFramePr>
        <p:xfrm>
          <a:off x="687388" y="0"/>
          <a:ext cx="8456613" cy="6335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052"/>
                <a:gridCol w="2129723"/>
                <a:gridCol w="4480838"/>
              </a:tblGrid>
              <a:tr h="6741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Objective 3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Output 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Indicators 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</a:tr>
              <a:tr h="166515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</a:t>
                      </a:r>
                      <a:r>
                        <a:rPr lang="en-GB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enhance the SAIs’ ability to undertake audits in the sector and thereby making a difference in the lives of the citizens.</a:t>
                      </a: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Foundation for a capacity building programme on extractive industries created</a:t>
                      </a:r>
                      <a:endParaRPr lang="en-GB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SAIs’ Capacity gaps assessed using established benchmarks.  </a:t>
                      </a:r>
                      <a:endParaRPr lang="en-GB" sz="19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</a:tr>
              <a:tr h="39963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pic>
        <p:nvPicPr>
          <p:cNvPr id="194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5878513"/>
            <a:ext cx="15795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609600"/>
          </a:xfrm>
        </p:spPr>
        <p:txBody>
          <a:bodyPr/>
          <a:lstStyle/>
          <a:p>
            <a:pPr eaLnBrk="1" hangingPunct="1"/>
            <a:r>
              <a:rPr altLang="en-US" smtClean="0"/>
              <a:t>Objectives Cont….</a:t>
            </a:r>
            <a:endParaRPr lang="en-GB" altLang="en-US" smtClean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</p:nvPr>
        </p:nvGraphicFramePr>
        <p:xfrm>
          <a:off x="687388" y="0"/>
          <a:ext cx="8456613" cy="7276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6052"/>
                <a:gridCol w="2129723"/>
                <a:gridCol w="4480838"/>
              </a:tblGrid>
              <a:tr h="6741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Objective 3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Output 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Indicators 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</a:tr>
              <a:tr h="166515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</a:t>
                      </a:r>
                      <a:r>
                        <a:rPr lang="en-GB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enhance the SAIs’ ability to undertake audits in the sector and thereby making a difference in the lives of the citizens.</a:t>
                      </a: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Audit reports on extractive industries by WGEI members disseminated.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Assess and</a:t>
                      </a:r>
                      <a:r>
                        <a:rPr lang="en-GB" sz="19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understand their respective roles and mandate in the sector.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9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Map respective extractive industries</a:t>
                      </a:r>
                      <a:r>
                        <a:rPr lang="en-GB" sz="19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identify key risks in the sector.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900" baseline="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</a:tr>
              <a:tr h="39963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High - quality and numbers of audits in complex fields in the value chain. </a:t>
                      </a: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Upstream -</a:t>
                      </a:r>
                      <a:endParaRPr lang="en-GB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(Licensing, Transfer pricing and time writing, environment management, local content</a:t>
                      </a: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GB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GB" sz="19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Downstream</a:t>
                      </a:r>
                      <a:r>
                        <a:rPr lang="en-GB" sz="19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</a:t>
                      </a:r>
                      <a:endParaRPr lang="en-GB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 Collection of Petroleum revenue in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9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applicable fiscal </a:t>
                      </a: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systems, pipeline</a:t>
                      </a:r>
                      <a:r>
                        <a:rPr lang="en-GB" sz="19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management, </a:t>
                      </a: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refinery, complexities, management of sovereign</a:t>
                      </a:r>
                      <a:r>
                        <a:rPr lang="en-GB" sz="19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funds</a:t>
                      </a:r>
                      <a:r>
                        <a:rPr lang="en-GB" sz="19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endParaRPr lang="en-GB" sz="19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8" marR="68578" marT="0" marB="0"/>
                </a:tc>
              </a:tr>
            </a:tbl>
          </a:graphicData>
        </a:graphic>
      </p:graphicFrame>
      <p:pic>
        <p:nvPicPr>
          <p:cNvPr id="205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5878513"/>
            <a:ext cx="15795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Objectives </a:t>
            </a:r>
            <a:r>
              <a:rPr err="1"/>
              <a:t>cont</a:t>
            </a:r>
            <a:r>
              <a:rPr/>
              <a:t>……</a:t>
            </a:r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685800" y="990600"/>
          <a:ext cx="81534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1083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Objective 4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Output 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Indicators 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  <a:tr h="40977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</a:t>
                      </a: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increase awareness on the role of SAIs in the sector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Forum for sharing knowledge and SAIs outputs on EI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Website, active blog and social </a:t>
                      </a:r>
                      <a:r>
                        <a:rPr lang="en-GB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media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More</a:t>
                      </a:r>
                      <a:r>
                        <a:rPr lang="en-GB" sz="20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Country SAI participation in EI audits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15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5870575"/>
            <a:ext cx="15795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AAG  WGEI Prese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AAG  WGEI Presetation</Template>
  <TotalTime>0</TotalTime>
  <Words>959</Words>
  <Application>Microsoft Office PowerPoint</Application>
  <PresentationFormat>On-screen Show (4:3)</PresentationFormat>
  <Paragraphs>134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Candara</vt:lpstr>
      <vt:lpstr>Tahoma</vt:lpstr>
      <vt:lpstr>Wingdings</vt:lpstr>
      <vt:lpstr>+mj-lt</vt:lpstr>
      <vt:lpstr>AAG  WGEI Presetation</vt:lpstr>
      <vt:lpstr>Working Group on Extractive Industries  terms of reference (wgei)</vt:lpstr>
      <vt:lpstr>What is Extractive Industries (EI)</vt:lpstr>
      <vt:lpstr>Why Extractive Industries Working Group (WGEI)</vt:lpstr>
      <vt:lpstr>WGEI TERMS OF REFERENCE </vt:lpstr>
      <vt:lpstr>WGEI Objectives </vt:lpstr>
      <vt:lpstr>Objectives cont….</vt:lpstr>
      <vt:lpstr>Objectives Cont….</vt:lpstr>
      <vt:lpstr>Objectives Cont….</vt:lpstr>
      <vt:lpstr>Objectives cont……</vt:lpstr>
      <vt:lpstr>Objectives Cont….</vt:lpstr>
      <vt:lpstr>WGEI Chair Responsibilities  </vt:lpstr>
      <vt:lpstr> Membership  </vt:lpstr>
      <vt:lpstr> WGEI meetings  </vt:lpstr>
      <vt:lpstr>Activity Plan</vt:lpstr>
      <vt:lpstr>Language </vt:lpstr>
      <vt:lpstr>Working group steering committee</vt:lpstr>
      <vt:lpstr>Wgei Secretariat </vt:lpstr>
      <vt:lpstr>Community of Practice </vt:lpstr>
      <vt:lpstr>Reporting </vt:lpstr>
      <vt:lpstr>Questions and discussions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2014-08-19T12:31:03Z</dcterms:created>
  <dcterms:modified xsi:type="dcterms:W3CDTF">2015-05-06T05:54:37Z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